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gif" ContentType="image/gif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5" r:id="rId5"/>
    <p:sldId id="270" r:id="rId6"/>
    <p:sldId id="272" r:id="rId7"/>
    <p:sldId id="271" r:id="rId8"/>
    <p:sldId id="273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35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26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04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26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64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63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720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5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2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26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96F2E-02E8-4DEB-9858-2CDADC6B739D}" type="datetimeFigureOut">
              <a:rPr lang="en-GB" smtClean="0"/>
              <a:t>17/10/2011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F1E67-AFB0-48C8-B29F-F2F16BBDC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87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package" Target="../embeddings/Microsoft_Word_Document2.docx"/><Relationship Id="rId5" Type="http://schemas.openxmlformats.org/officeDocument/2006/relationships/image" Target="../media/image3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package" Target="../embeddings/Microsoft_Word_Document3.docx"/><Relationship Id="rId5" Type="http://schemas.openxmlformats.org/officeDocument/2006/relationships/image" Target="../media/image4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200" b="1" dirty="0"/>
              <a:t>Suicide and poverty in low and middle income countries (LMICs</a:t>
            </a:r>
            <a:r>
              <a:rPr lang="en-GB" sz="3200" b="1" dirty="0" smtClean="0"/>
              <a:t>)</a:t>
            </a:r>
            <a:endParaRPr lang="en-GB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Presenter: Miss Valentina Iemmi 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Authors: Miss Valentina Iemmi, Dr Ernestina Coast, Dr </a:t>
            </a:r>
            <a:r>
              <a:rPr lang="en-GB" sz="2400" dirty="0" err="1" smtClean="0">
                <a:solidFill>
                  <a:schemeClr val="tx1"/>
                </a:solidFill>
              </a:rPr>
              <a:t>Tiziana</a:t>
            </a:r>
            <a:r>
              <a:rPr lang="en-GB" sz="2400" dirty="0" smtClean="0">
                <a:solidFill>
                  <a:schemeClr val="tx1"/>
                </a:solidFill>
              </a:rPr>
              <a:t> Leone, Mr David </a:t>
            </a:r>
            <a:r>
              <a:rPr lang="en-GB" sz="2400" dirty="0" err="1" smtClean="0">
                <a:solidFill>
                  <a:schemeClr val="tx1"/>
                </a:solidFill>
              </a:rPr>
              <a:t>McDaid</a:t>
            </a:r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9" name="Picture 8" descr="lse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3672408" cy="143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407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What?</a:t>
            </a:r>
            <a:br>
              <a:rPr lang="en-GB" b="1" dirty="0" smtClean="0"/>
            </a:br>
            <a:r>
              <a:rPr lang="en-GB" b="1" dirty="0" smtClean="0"/>
              <a:t>Relationship between suicide and poverty in LMICs</a:t>
            </a:r>
            <a:endParaRPr lang="en-GB" b="1" dirty="0"/>
          </a:p>
        </p:txBody>
      </p:sp>
      <p:sp>
        <p:nvSpPr>
          <p:cNvPr id="4" name="Oval 3"/>
          <p:cNvSpPr/>
          <p:nvPr/>
        </p:nvSpPr>
        <p:spPr>
          <a:xfrm>
            <a:off x="1403648" y="3212976"/>
            <a:ext cx="2736304" cy="158417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SUICIDE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220072" y="3140968"/>
            <a:ext cx="2736304" cy="158417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POVERTY</a:t>
            </a:r>
            <a:endParaRPr lang="en-US" dirty="0"/>
          </a:p>
        </p:txBody>
      </p:sp>
      <p:sp>
        <p:nvSpPr>
          <p:cNvPr id="6" name="Curved Down Arrow 5"/>
          <p:cNvSpPr/>
          <p:nvPr/>
        </p:nvSpPr>
        <p:spPr>
          <a:xfrm>
            <a:off x="3131840" y="2204864"/>
            <a:ext cx="2880320" cy="936104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urved Down Arrow 6"/>
          <p:cNvSpPr/>
          <p:nvPr/>
        </p:nvSpPr>
        <p:spPr>
          <a:xfrm rot="10800000">
            <a:off x="3059832" y="4869160"/>
            <a:ext cx="2880320" cy="936104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91880" y="5733256"/>
            <a:ext cx="222417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E</a:t>
            </a:r>
            <a:r>
              <a:rPr lang="en-US" dirty="0" smtClean="0"/>
              <a:t>conomic deprivation</a:t>
            </a:r>
          </a:p>
          <a:p>
            <a:r>
              <a:rPr lang="en-US" dirty="0" smtClean="0"/>
              <a:t>Low education</a:t>
            </a:r>
          </a:p>
          <a:p>
            <a:r>
              <a:rPr lang="en-US" dirty="0" smtClean="0"/>
              <a:t>Unemployment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19872" y="1916832"/>
            <a:ext cx="218521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Loss of job</a:t>
            </a:r>
          </a:p>
          <a:p>
            <a:r>
              <a:rPr lang="en-US" dirty="0" smtClean="0"/>
              <a:t>Reduced productivity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756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How?</a:t>
            </a:r>
            <a:br>
              <a:rPr lang="en-GB" b="1" dirty="0" smtClean="0"/>
            </a:br>
            <a:r>
              <a:rPr lang="en-GB" b="1" dirty="0" smtClean="0"/>
              <a:t>Systematic mapping</a:t>
            </a:r>
            <a:endParaRPr lang="en-GB" b="1" dirty="0"/>
          </a:p>
        </p:txBody>
      </p:sp>
      <p:sp>
        <p:nvSpPr>
          <p:cNvPr id="4" name="Rectangle 3"/>
          <p:cNvSpPr/>
          <p:nvPr/>
        </p:nvSpPr>
        <p:spPr>
          <a:xfrm>
            <a:off x="611560" y="2924944"/>
            <a:ext cx="2160240" cy="9361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SUICIDE</a:t>
            </a:r>
          </a:p>
          <a:p>
            <a:pPr algn="ctr"/>
            <a:r>
              <a:rPr lang="en-US" dirty="0" smtClean="0"/>
              <a:t>(ideation-attempted-completed)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1560" y="4077072"/>
            <a:ext cx="2160240" cy="9361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POVERTY</a:t>
            </a:r>
          </a:p>
          <a:p>
            <a:pPr algn="ctr"/>
            <a:r>
              <a:rPr lang="en-US" dirty="0" smtClean="0"/>
              <a:t>(monetary)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1560" y="5373216"/>
            <a:ext cx="2160240" cy="9361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LMICs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1560" y="1556792"/>
            <a:ext cx="2160240" cy="9361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 WORDS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03848" y="1556792"/>
            <a:ext cx="5328592" cy="47525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Databases: </a:t>
            </a:r>
            <a:r>
              <a:rPr lang="en-GB" dirty="0" smtClean="0"/>
              <a:t>PubMed</a:t>
            </a:r>
            <a:r>
              <a:rPr lang="en-GB" dirty="0"/>
              <a:t>/Medline, </a:t>
            </a:r>
            <a:r>
              <a:rPr lang="en-GB" dirty="0" err="1"/>
              <a:t>Embase</a:t>
            </a:r>
            <a:r>
              <a:rPr lang="en-GB" dirty="0"/>
              <a:t>, </a:t>
            </a:r>
            <a:r>
              <a:rPr lang="en-GB" dirty="0" err="1"/>
              <a:t>PsycINFO</a:t>
            </a:r>
            <a:r>
              <a:rPr lang="en-GB" dirty="0"/>
              <a:t>, </a:t>
            </a:r>
            <a:r>
              <a:rPr lang="en-GB" dirty="0" err="1"/>
              <a:t>PsycEXTRA</a:t>
            </a:r>
            <a:r>
              <a:rPr lang="en-GB" dirty="0"/>
              <a:t>, ISI Web of Science, IBSS, ASSIA, PAIS, CAB Direct, </a:t>
            </a:r>
            <a:r>
              <a:rPr lang="en-GB" dirty="0" err="1"/>
              <a:t>EconLit</a:t>
            </a:r>
            <a:r>
              <a:rPr lang="en-GB" dirty="0"/>
              <a:t>, GEOBASE, ERIC, Cochrane Review, Campbell </a:t>
            </a:r>
            <a:r>
              <a:rPr lang="en-GB" dirty="0" smtClean="0"/>
              <a:t>Library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Type of study: </a:t>
            </a:r>
            <a:r>
              <a:rPr lang="en-GB" dirty="0"/>
              <a:t>qualitative, quantitative, mixed methods, economic evaluations and modelling, reviews, and meta-</a:t>
            </a:r>
            <a:r>
              <a:rPr lang="en-GB" dirty="0" smtClean="0"/>
              <a:t>analysis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Languages: English</a:t>
            </a:r>
            <a:r>
              <a:rPr lang="en-GB" dirty="0"/>
              <a:t>, French, Spanish, </a:t>
            </a:r>
            <a:r>
              <a:rPr lang="en-GB" dirty="0" smtClean="0"/>
              <a:t>Portuguese, Italian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Publication date: 1990 – 2010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910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Results</a:t>
            </a:r>
            <a:endParaRPr lang="en-GB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877579"/>
              </p:ext>
            </p:extLst>
          </p:nvPr>
        </p:nvGraphicFramePr>
        <p:xfrm>
          <a:off x="4653549" y="1124744"/>
          <a:ext cx="6255155" cy="5609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Document" r:id="rId4" imgW="6642100" imgH="5956300" progId="Word.Document.12">
                  <p:embed/>
                </p:oleObj>
              </mc:Choice>
              <mc:Fallback>
                <p:oleObj name="Document" r:id="rId4" imgW="6642100" imgH="59563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53549" y="1124744"/>
                        <a:ext cx="6255155" cy="56093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6597765" y="1195100"/>
            <a:ext cx="504056" cy="28803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597765" y="3571364"/>
            <a:ext cx="504056" cy="28803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597765" y="6091644"/>
            <a:ext cx="504056" cy="28803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5536" y="3429000"/>
            <a:ext cx="4176464" cy="79208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Screening by title/abstract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95536" y="1268760"/>
            <a:ext cx="4176464" cy="79208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Searches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95536" y="5877272"/>
            <a:ext cx="4176464" cy="79208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Screening by full-text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745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Study characteristics</a:t>
            </a:r>
            <a:endParaRPr lang="en-GB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70425"/>
              </p:ext>
            </p:extLst>
          </p:nvPr>
        </p:nvGraphicFramePr>
        <p:xfrm>
          <a:off x="2915816" y="1314101"/>
          <a:ext cx="7056784" cy="5513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Document" r:id="rId4" imgW="6794500" imgH="5308600" progId="Word.Document.12">
                  <p:embed/>
                </p:oleObj>
              </mc:Choice>
              <mc:Fallback>
                <p:oleObj name="Document" r:id="rId4" imgW="6794500" imgH="5308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15816" y="1314101"/>
                        <a:ext cx="7056784" cy="55135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95536" y="4621632"/>
            <a:ext cx="4176464" cy="204772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Setting and study population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5536" y="1412776"/>
            <a:ext cx="4176464" cy="9361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Suicide dimensions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5536" y="2564904"/>
            <a:ext cx="4176464" cy="18722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Poverty measures</a:t>
            </a:r>
          </a:p>
        </p:txBody>
      </p:sp>
      <p:sp>
        <p:nvSpPr>
          <p:cNvPr id="13" name="Oval 12"/>
          <p:cNvSpPr/>
          <p:nvPr/>
        </p:nvSpPr>
        <p:spPr>
          <a:xfrm>
            <a:off x="7596336" y="1628800"/>
            <a:ext cx="576064" cy="36004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668344" y="4869160"/>
            <a:ext cx="360040" cy="21602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668344" y="2924944"/>
            <a:ext cx="360040" cy="21602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596336" y="6309320"/>
            <a:ext cx="576064" cy="36004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2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Study characteristics (</a:t>
            </a:r>
            <a:r>
              <a:rPr lang="en-GB" b="1" dirty="0" err="1" smtClean="0"/>
              <a:t>cnt</a:t>
            </a:r>
            <a:r>
              <a:rPr lang="en-GB" b="1" dirty="0" smtClean="0"/>
              <a:t>/d)</a:t>
            </a:r>
            <a:endParaRPr lang="en-GB" b="1" dirty="0"/>
          </a:p>
        </p:txBody>
      </p:sp>
      <p:sp>
        <p:nvSpPr>
          <p:cNvPr id="11" name="Rectangle 10"/>
          <p:cNvSpPr/>
          <p:nvPr/>
        </p:nvSpPr>
        <p:spPr>
          <a:xfrm>
            <a:off x="395536" y="1556792"/>
            <a:ext cx="2376264" cy="403244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Suicide-poverty association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742011"/>
              </p:ext>
            </p:extLst>
          </p:nvPr>
        </p:nvGraphicFramePr>
        <p:xfrm>
          <a:off x="3275856" y="1556792"/>
          <a:ext cx="5410200" cy="407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Document" r:id="rId4" imgW="5410200" imgH="4076700" progId="Word.Document.12">
                  <p:embed/>
                </p:oleObj>
              </mc:Choice>
              <mc:Fallback>
                <p:oleObj name="Document" r:id="rId4" imgW="5410200" imgH="40767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75856" y="1556792"/>
                        <a:ext cx="5410200" cy="407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6876256" y="5229200"/>
            <a:ext cx="360040" cy="21602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93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Causal chain</a:t>
            </a:r>
            <a:endParaRPr lang="en-GB" b="1" dirty="0"/>
          </a:p>
        </p:txBody>
      </p:sp>
      <p:sp>
        <p:nvSpPr>
          <p:cNvPr id="23" name="Oval 22"/>
          <p:cNvSpPr>
            <a:spLocks/>
          </p:cNvSpPr>
          <p:nvPr/>
        </p:nvSpPr>
        <p:spPr>
          <a:xfrm>
            <a:off x="1403648" y="3609023"/>
            <a:ext cx="2052228" cy="118812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SUICIDE</a:t>
            </a:r>
            <a:endParaRPr lang="en-US" dirty="0"/>
          </a:p>
        </p:txBody>
      </p:sp>
      <p:sp>
        <p:nvSpPr>
          <p:cNvPr id="24" name="Oval 23"/>
          <p:cNvSpPr>
            <a:spLocks/>
          </p:cNvSpPr>
          <p:nvPr/>
        </p:nvSpPr>
        <p:spPr>
          <a:xfrm>
            <a:off x="5220072" y="3537015"/>
            <a:ext cx="2052228" cy="118812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POVERTY</a:t>
            </a:r>
            <a:endParaRPr lang="en-US" dirty="0"/>
          </a:p>
        </p:txBody>
      </p:sp>
      <p:sp>
        <p:nvSpPr>
          <p:cNvPr id="25" name="Curved Down Arrow 24"/>
          <p:cNvSpPr>
            <a:spLocks/>
          </p:cNvSpPr>
          <p:nvPr/>
        </p:nvSpPr>
        <p:spPr>
          <a:xfrm>
            <a:off x="3203848" y="2942940"/>
            <a:ext cx="2160240" cy="702084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urved Down Arrow 25"/>
          <p:cNvSpPr>
            <a:spLocks/>
          </p:cNvSpPr>
          <p:nvPr/>
        </p:nvSpPr>
        <p:spPr>
          <a:xfrm rot="10800000">
            <a:off x="3203849" y="4653136"/>
            <a:ext cx="2160240" cy="702084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/>
          <p:cNvSpPr txBox="1">
            <a:spLocks/>
          </p:cNvSpPr>
          <p:nvPr/>
        </p:nvSpPr>
        <p:spPr>
          <a:xfrm>
            <a:off x="2483768" y="5103673"/>
            <a:ext cx="4176464" cy="175432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en-GB" dirty="0" smtClean="0"/>
              <a:t>Unemployment</a:t>
            </a:r>
          </a:p>
          <a:p>
            <a:pPr marL="0" lvl="1"/>
            <a:r>
              <a:rPr lang="en-GB" dirty="0" smtClean="0"/>
              <a:t>Low income</a:t>
            </a:r>
          </a:p>
          <a:p>
            <a:pPr marL="0" lvl="1"/>
            <a:r>
              <a:rPr lang="en-GB" dirty="0" smtClean="0"/>
              <a:t>Low income inequalities (=mass poverty)</a:t>
            </a:r>
          </a:p>
          <a:p>
            <a:pPr marL="0" lvl="1"/>
            <a:r>
              <a:rPr lang="en-GB" dirty="0" smtClean="0"/>
              <a:t>Debt</a:t>
            </a:r>
          </a:p>
          <a:p>
            <a:pPr marL="0" lvl="1"/>
            <a:r>
              <a:rPr lang="en-GB" dirty="0" smtClean="0"/>
              <a:t>Macro-economic crisis (e.g. agricultural crisis in South Asia)</a:t>
            </a:r>
            <a:endParaRPr lang="en-GB" dirty="0"/>
          </a:p>
        </p:txBody>
      </p:sp>
      <p:sp>
        <p:nvSpPr>
          <p:cNvPr id="28" name="TextBox 27"/>
          <p:cNvSpPr txBox="1">
            <a:spLocks/>
          </p:cNvSpPr>
          <p:nvPr/>
        </p:nvSpPr>
        <p:spPr>
          <a:xfrm>
            <a:off x="3419872" y="2852936"/>
            <a:ext cx="167418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1124744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Only those studies where </a:t>
            </a:r>
            <a:r>
              <a:rPr lang="en-GB" b="1" dirty="0"/>
              <a:t>causality was clearly identified</a:t>
            </a:r>
            <a:r>
              <a:rPr lang="en-GB" dirty="0"/>
              <a:t> in the methodology:</a:t>
            </a:r>
          </a:p>
          <a:p>
            <a:pPr marL="285750" indent="-285750">
              <a:buFont typeface="Arial"/>
              <a:buChar char="•"/>
            </a:pPr>
            <a:r>
              <a:rPr lang="en-GB" dirty="0"/>
              <a:t>26 which looked at the correlation between poverty and suicide</a:t>
            </a:r>
          </a:p>
          <a:p>
            <a:pPr marL="285750" indent="-285750">
              <a:buFont typeface="Arial"/>
              <a:buChar char="•"/>
            </a:pPr>
            <a:r>
              <a:rPr lang="en-GB" dirty="0"/>
              <a:t>5 which used poverty as a control variable and</a:t>
            </a:r>
          </a:p>
          <a:p>
            <a:pPr marL="285750" indent="-285750">
              <a:buFont typeface="Arial"/>
              <a:buChar char="•"/>
            </a:pPr>
            <a:r>
              <a:rPr lang="en-GB" dirty="0"/>
              <a:t>26 which considered poverty within a multivariate regression analysis</a:t>
            </a:r>
          </a:p>
          <a:p>
            <a:r>
              <a:rPr lang="en-GB" dirty="0"/>
              <a:t> </a:t>
            </a:r>
            <a:r>
              <a:rPr lang="en-GB" dirty="0" smtClean="0"/>
              <a:t>Only </a:t>
            </a:r>
            <a:r>
              <a:rPr lang="en-GB" dirty="0"/>
              <a:t>the pathways </a:t>
            </a:r>
            <a:r>
              <a:rPr lang="en-GB" b="1" dirty="0"/>
              <a:t>from poverty to </a:t>
            </a:r>
            <a:r>
              <a:rPr lang="en-GB" b="1" dirty="0" smtClean="0"/>
              <a:t>suicide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57163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Next steps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484784"/>
            <a:ext cx="741682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600" dirty="0" smtClean="0"/>
              <a:t>Robust research on suicide and poverty in LMICs</a:t>
            </a:r>
          </a:p>
          <a:p>
            <a:endParaRPr lang="en-US" sz="3600" dirty="0" smtClean="0"/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Evaluation of the impact of interventions on poverty on </a:t>
            </a:r>
            <a:r>
              <a:rPr lang="en-US" sz="3600" dirty="0" smtClean="0"/>
              <a:t>suicide</a:t>
            </a:r>
          </a:p>
          <a:p>
            <a:endParaRPr lang="en-US" sz="3600" dirty="0" smtClean="0"/>
          </a:p>
          <a:p>
            <a:pPr marL="285750" indent="-285750">
              <a:buFont typeface="Arial"/>
              <a:buChar char="•"/>
            </a:pPr>
            <a:r>
              <a:rPr lang="en-US" sz="3600" dirty="0" smtClean="0"/>
              <a:t>Evaluation of the impact of interventions on suicide on poverty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066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Thanks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02087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283</Words>
  <Application>Microsoft Macintosh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Document</vt:lpstr>
      <vt:lpstr>Suicide and poverty in low and middle income countries (LMICs)</vt:lpstr>
      <vt:lpstr>What? Relationship between suicide and poverty in LMICs</vt:lpstr>
      <vt:lpstr>How? Systematic mapping</vt:lpstr>
      <vt:lpstr>Results</vt:lpstr>
      <vt:lpstr>Study characteristics</vt:lpstr>
      <vt:lpstr>Study characteristics (cnt/d)</vt:lpstr>
      <vt:lpstr>Causal chain</vt:lpstr>
      <vt:lpstr>Next steps</vt:lpstr>
      <vt:lpstr>Thanks</vt:lpstr>
    </vt:vector>
  </TitlesOfParts>
  <Company>London School of Economics and Political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Valentina Iemmi</dc:creator>
  <cp:lastModifiedBy>Valentina Iemmi</cp:lastModifiedBy>
  <cp:revision>56</cp:revision>
  <cp:lastPrinted>2011-10-17T22:00:38Z</cp:lastPrinted>
  <dcterms:created xsi:type="dcterms:W3CDTF">2011-09-21T13:56:34Z</dcterms:created>
  <dcterms:modified xsi:type="dcterms:W3CDTF">2011-10-17T22:13:41Z</dcterms:modified>
</cp:coreProperties>
</file>